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2" r:id="rId3"/>
    <p:sldId id="303" r:id="rId4"/>
    <p:sldId id="259" r:id="rId5"/>
    <p:sldId id="263" r:id="rId6"/>
    <p:sldId id="264" r:id="rId7"/>
    <p:sldId id="298" r:id="rId8"/>
    <p:sldId id="265" r:id="rId9"/>
    <p:sldId id="266" r:id="rId10"/>
    <p:sldId id="27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6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9" r:id="rId39"/>
    <p:sldId id="300" r:id="rId40"/>
    <p:sldId id="304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CC00"/>
    <a:srgbClr val="EFF7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0E1C9-05FC-49D5-A33A-D99287653B6E}" type="doc">
      <dgm:prSet loTypeId="urn:microsoft.com/office/officeart/2005/8/layout/vList2" loCatId="list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0C8C39D4-0CA0-46C5-9593-86E7051F0F58}">
      <dgm:prSet custT="1"/>
      <dgm:spPr/>
      <dgm:t>
        <a:bodyPr/>
        <a:lstStyle/>
        <a:p>
          <a:pPr rtl="0"/>
          <a:r>
            <a:rPr lang="ru-RU" sz="4800" dirty="0">
              <a:solidFill>
                <a:srgbClr val="C00000"/>
              </a:solidFill>
              <a:latin typeface="Impact" pitchFamily="34" charset="0"/>
            </a:rPr>
            <a:t>Животные Волгоградской области, занесённые в Красную книгу</a:t>
          </a:r>
        </a:p>
      </dgm:t>
    </dgm:pt>
    <dgm:pt modelId="{5B78F120-362A-4C0E-A00F-34B170E16C0D}" type="parTrans" cxnId="{70B0BD05-D435-47AA-AA4E-B7B93113DB82}">
      <dgm:prSet/>
      <dgm:spPr/>
      <dgm:t>
        <a:bodyPr/>
        <a:lstStyle/>
        <a:p>
          <a:endParaRPr lang="ru-RU"/>
        </a:p>
      </dgm:t>
    </dgm:pt>
    <dgm:pt modelId="{FB86A65F-B86C-44FE-A25C-9C41DEA587D0}" type="sibTrans" cxnId="{70B0BD05-D435-47AA-AA4E-B7B93113DB82}">
      <dgm:prSet/>
      <dgm:spPr/>
      <dgm:t>
        <a:bodyPr/>
        <a:lstStyle/>
        <a:p>
          <a:endParaRPr lang="ru-RU"/>
        </a:p>
      </dgm:t>
    </dgm:pt>
    <dgm:pt modelId="{ACE1BB89-8A40-4282-8B7C-5F879E906908}" type="pres">
      <dgm:prSet presAssocID="{AA20E1C9-05FC-49D5-A33A-D99287653B6E}" presName="linear" presStyleCnt="0">
        <dgm:presLayoutVars>
          <dgm:animLvl val="lvl"/>
          <dgm:resizeHandles val="exact"/>
        </dgm:presLayoutVars>
      </dgm:prSet>
      <dgm:spPr/>
    </dgm:pt>
    <dgm:pt modelId="{F50D8B2A-3D95-4FEC-A633-F170AD590615}" type="pres">
      <dgm:prSet presAssocID="{0C8C39D4-0CA0-46C5-9593-86E7051F0F58}" presName="parentText" presStyleLbl="node1" presStyleIdx="0" presStyleCnt="1" custScaleY="727593">
        <dgm:presLayoutVars>
          <dgm:chMax val="0"/>
          <dgm:bulletEnabled val="1"/>
        </dgm:presLayoutVars>
      </dgm:prSet>
      <dgm:spPr/>
    </dgm:pt>
  </dgm:ptLst>
  <dgm:cxnLst>
    <dgm:cxn modelId="{70B0BD05-D435-47AA-AA4E-B7B93113DB82}" srcId="{AA20E1C9-05FC-49D5-A33A-D99287653B6E}" destId="{0C8C39D4-0CA0-46C5-9593-86E7051F0F58}" srcOrd="0" destOrd="0" parTransId="{5B78F120-362A-4C0E-A00F-34B170E16C0D}" sibTransId="{FB86A65F-B86C-44FE-A25C-9C41DEA587D0}"/>
    <dgm:cxn modelId="{CD466E31-BADF-419A-A9DE-EB6B9B74075E}" type="presOf" srcId="{AA20E1C9-05FC-49D5-A33A-D99287653B6E}" destId="{ACE1BB89-8A40-4282-8B7C-5F879E906908}" srcOrd="0" destOrd="0" presId="urn:microsoft.com/office/officeart/2005/8/layout/vList2"/>
    <dgm:cxn modelId="{7184E07B-76E0-4793-A901-364F9E11418A}" type="presOf" srcId="{0C8C39D4-0CA0-46C5-9593-86E7051F0F58}" destId="{F50D8B2A-3D95-4FEC-A633-F170AD590615}" srcOrd="0" destOrd="0" presId="urn:microsoft.com/office/officeart/2005/8/layout/vList2"/>
    <dgm:cxn modelId="{F491DBE7-4889-4A72-95C3-1EEFCDAA08C4}" type="presParOf" srcId="{ACE1BB89-8A40-4282-8B7C-5F879E906908}" destId="{F50D8B2A-3D95-4FEC-A633-F170AD5906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20E1C9-05FC-49D5-A33A-D99287653B6E}" type="doc">
      <dgm:prSet loTypeId="urn:microsoft.com/office/officeart/2005/8/layout/vList2" loCatId="list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0C8C39D4-0CA0-46C5-9593-86E7051F0F58}">
      <dgm:prSet custT="1"/>
      <dgm:spPr/>
      <dgm:t>
        <a:bodyPr/>
        <a:lstStyle/>
        <a:p>
          <a:pPr rtl="0"/>
          <a:r>
            <a:rPr lang="ru-RU" sz="4800" dirty="0">
              <a:solidFill>
                <a:srgbClr val="C00000"/>
              </a:solidFill>
              <a:latin typeface="Impact" pitchFamily="34" charset="0"/>
            </a:rPr>
            <a:t>Растения Волгоградской области, занесённые в Красную книгу</a:t>
          </a:r>
        </a:p>
      </dgm:t>
    </dgm:pt>
    <dgm:pt modelId="{5B78F120-362A-4C0E-A00F-34B170E16C0D}" type="parTrans" cxnId="{70B0BD05-D435-47AA-AA4E-B7B93113DB82}">
      <dgm:prSet/>
      <dgm:spPr/>
      <dgm:t>
        <a:bodyPr/>
        <a:lstStyle/>
        <a:p>
          <a:endParaRPr lang="ru-RU"/>
        </a:p>
      </dgm:t>
    </dgm:pt>
    <dgm:pt modelId="{FB86A65F-B86C-44FE-A25C-9C41DEA587D0}" type="sibTrans" cxnId="{70B0BD05-D435-47AA-AA4E-B7B93113DB82}">
      <dgm:prSet/>
      <dgm:spPr/>
      <dgm:t>
        <a:bodyPr/>
        <a:lstStyle/>
        <a:p>
          <a:endParaRPr lang="ru-RU"/>
        </a:p>
      </dgm:t>
    </dgm:pt>
    <dgm:pt modelId="{ACE1BB89-8A40-4282-8B7C-5F879E906908}" type="pres">
      <dgm:prSet presAssocID="{AA20E1C9-05FC-49D5-A33A-D99287653B6E}" presName="linear" presStyleCnt="0">
        <dgm:presLayoutVars>
          <dgm:animLvl val="lvl"/>
          <dgm:resizeHandles val="exact"/>
        </dgm:presLayoutVars>
      </dgm:prSet>
      <dgm:spPr/>
    </dgm:pt>
    <dgm:pt modelId="{F50D8B2A-3D95-4FEC-A633-F170AD590615}" type="pres">
      <dgm:prSet presAssocID="{0C8C39D4-0CA0-46C5-9593-86E7051F0F58}" presName="parentText" presStyleLbl="node1" presStyleIdx="0" presStyleCnt="1" custScaleY="814904">
        <dgm:presLayoutVars>
          <dgm:chMax val="0"/>
          <dgm:bulletEnabled val="1"/>
        </dgm:presLayoutVars>
      </dgm:prSet>
      <dgm:spPr/>
    </dgm:pt>
  </dgm:ptLst>
  <dgm:cxnLst>
    <dgm:cxn modelId="{70B0BD05-D435-47AA-AA4E-B7B93113DB82}" srcId="{AA20E1C9-05FC-49D5-A33A-D99287653B6E}" destId="{0C8C39D4-0CA0-46C5-9593-86E7051F0F58}" srcOrd="0" destOrd="0" parTransId="{5B78F120-362A-4C0E-A00F-34B170E16C0D}" sibTransId="{FB86A65F-B86C-44FE-A25C-9C41DEA587D0}"/>
    <dgm:cxn modelId="{C1B37194-D201-44E5-B9AA-F2F093F971CA}" type="presOf" srcId="{0C8C39D4-0CA0-46C5-9593-86E7051F0F58}" destId="{F50D8B2A-3D95-4FEC-A633-F170AD590615}" srcOrd="0" destOrd="0" presId="urn:microsoft.com/office/officeart/2005/8/layout/vList2"/>
    <dgm:cxn modelId="{E6F1B7A2-E3AE-44CB-B747-9CBD44043311}" type="presOf" srcId="{AA20E1C9-05FC-49D5-A33A-D99287653B6E}" destId="{ACE1BB89-8A40-4282-8B7C-5F879E906908}" srcOrd="0" destOrd="0" presId="urn:microsoft.com/office/officeart/2005/8/layout/vList2"/>
    <dgm:cxn modelId="{B6F69724-087C-4F39-818B-D6597CED4EC0}" type="presParOf" srcId="{ACE1BB89-8A40-4282-8B7C-5F879E906908}" destId="{F50D8B2A-3D95-4FEC-A633-F170AD5906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D8B2A-3D95-4FEC-A633-F170AD590615}">
      <dsp:nvSpPr>
        <dsp:cNvPr id="0" name=""/>
        <dsp:cNvSpPr/>
      </dsp:nvSpPr>
      <dsp:spPr>
        <a:xfrm>
          <a:off x="0" y="1744"/>
          <a:ext cx="5143536" cy="3568411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C00000"/>
              </a:solidFill>
              <a:latin typeface="Impact" pitchFamily="34" charset="0"/>
            </a:rPr>
            <a:t>Животные Волгоградской области, занесённые в Красную книгу</a:t>
          </a:r>
        </a:p>
      </dsp:txBody>
      <dsp:txXfrm>
        <a:off x="174195" y="175939"/>
        <a:ext cx="4795146" cy="32200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D8B2A-3D95-4FEC-A633-F170AD590615}">
      <dsp:nvSpPr>
        <dsp:cNvPr id="0" name=""/>
        <dsp:cNvSpPr/>
      </dsp:nvSpPr>
      <dsp:spPr>
        <a:xfrm>
          <a:off x="0" y="214314"/>
          <a:ext cx="5143536" cy="4000527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C00000"/>
              </a:solidFill>
              <a:latin typeface="Impact" pitchFamily="34" charset="0"/>
            </a:rPr>
            <a:t>Растения Волгоградской области, занесённые в Красную книгу</a:t>
          </a:r>
        </a:p>
      </dsp:txBody>
      <dsp:txXfrm>
        <a:off x="195290" y="409604"/>
        <a:ext cx="4752956" cy="3609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Redbook_of_Volgograd_oblast_(2_Plantae).jpg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Redbook_of_Volgograd_oblast_(2_Plantae).jpg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jpeg" 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 /><Relationship Id="rId3" Type="http://schemas.openxmlformats.org/officeDocument/2006/relationships/image" Target="../media/image2.jpeg" /><Relationship Id="rId7" Type="http://schemas.openxmlformats.org/officeDocument/2006/relationships/diagramColors" Target="../diagrams/colors1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1.xml" /><Relationship Id="rId5" Type="http://schemas.openxmlformats.org/officeDocument/2006/relationships/diagramLayout" Target="../diagrams/layout1.xml" /><Relationship Id="rId4" Type="http://schemas.openxmlformats.org/officeDocument/2006/relationships/diagramData" Target="../diagrams/data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hyperlink" Target="http://redbookvo.volgawetlands.ru/galery/051%20&#1051;&#1102;&#1094;&#1080;&#1085;&#1072;%20&#8211;%20Hamearis%20lucina.html" TargetMode="External" /><Relationship Id="rId1" Type="http://schemas.openxmlformats.org/officeDocument/2006/relationships/slideLayout" Target="../slideLayouts/slideLayout4.xml" /><Relationship Id="rId5" Type="http://schemas.openxmlformats.org/officeDocument/2006/relationships/image" Target="../media/image10.jpeg" /><Relationship Id="rId4" Type="http://schemas.openxmlformats.org/officeDocument/2006/relationships/hyperlink" Target="http://redbookvo.volgawetlands.ru/galery/071%20&#1055;&#1086;&#1083;&#1080;&#1082;&#1089;&#1077;&#1085;&#1072;%20&#8211;%20Zerynthia%20polyxsena.html" TargetMode="Externa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dbookvo.volgawetlands.ru/galery/041%20&#1050;&#1088;&#1072;&#1089;&#1086;&#1090;&#1077;&#1083;%20&#1087;&#1072;&#1093;&#1091;&#1095;&#1080;&#1081;%20&#8211;%20Calosoma%20sicophanta.html" TargetMode="External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6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 /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 /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 /><Relationship Id="rId2" Type="http://schemas.openxmlformats.org/officeDocument/2006/relationships/hyperlink" Target="http://redbookvo.volgawetlands.ru/galery/066%20&#1055;&#1077;&#1088;&#1077;&#1074;&#1103;&#1079;&#1082;&#1072;%20-%20Vormela%20peregusna.html" TargetMode="Externa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38.jpe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 /><Relationship Id="rId2" Type="http://schemas.openxmlformats.org/officeDocument/2006/relationships/image" Target="../media/image39.jpeg" /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41.jpeg" /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 /><Relationship Id="rId2" Type="http://schemas.openxmlformats.org/officeDocument/2006/relationships/image" Target="../media/image43.jpeg" /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dbookvo.volgawetlands.ru/galery/017%20&#1043;&#1072;&#1076;&#1102;&#1082;&#1072;%20&#1053;&#1080;&#1082;&#1086;&#1083;&#1100;&#1089;&#1082;&#1086;&#1075;&#1086;%20&#8211;%20Vipera%20nicolskii.html" TargetMode="External" /><Relationship Id="rId2" Type="http://schemas.openxmlformats.org/officeDocument/2006/relationships/image" Target="../media/image45.jpe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46.jpeg" 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 /><Relationship Id="rId3" Type="http://schemas.openxmlformats.org/officeDocument/2006/relationships/image" Target="../media/image2.jpeg" /><Relationship Id="rId7" Type="http://schemas.openxmlformats.org/officeDocument/2006/relationships/diagramColors" Target="../diagrams/colors2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2.xml" /><Relationship Id="rId5" Type="http://schemas.openxmlformats.org/officeDocument/2006/relationships/diagramLayout" Target="../diagrams/layout2.xml" /><Relationship Id="rId4" Type="http://schemas.openxmlformats.org/officeDocument/2006/relationships/diagramData" Target="../diagrams/data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 /><Relationship Id="rId7" Type="http://schemas.openxmlformats.org/officeDocument/2006/relationships/image" Target="../media/image49.jpeg" /><Relationship Id="rId2" Type="http://schemas.openxmlformats.org/officeDocument/2006/relationships/hyperlink" Target="http://redbookvo.volgawetlands.ru/galery/004%20&#1040;&#1076;&#1086;&#1085;&#1080;&#1089;%20&#1074;&#1077;&#1089;&#1077;&#1085;&#1085;&#1080;&#1081;,%20&#1043;&#1086;&#1088;&#1080;&#1094;&#1074;&#1077;&#1090;%20-%20Adonis%20vernalis%20L..html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://redbookvo.volgawetlands.ru/galery/002%20&#1040;&#1076;&#1086;&#1085;&#1080;&#1089;%20&#1074;&#1077;&#1089;&#1077;&#1085;&#1085;&#1080;&#1081;,%20&#1043;&#1086;&#1088;&#1080;&#1094;&#1074;&#1077;&#1090;%20-%20Adonis%20vernalis%20L..html" TargetMode="External" /><Relationship Id="rId5" Type="http://schemas.openxmlformats.org/officeDocument/2006/relationships/image" Target="../media/image48.jpeg" /><Relationship Id="rId4" Type="http://schemas.openxmlformats.org/officeDocument/2006/relationships/hyperlink" Target="http://redbookvo.volgawetlands.ru/galery/003%20&#1040;&#1076;&#1086;&#1085;&#1080;&#1089;%20&#1074;&#1077;&#1089;&#1077;&#1085;&#1085;&#1080;&#1081;,%20&#1043;&#1086;&#1088;&#1080;&#1094;&#1074;&#1077;&#1090;%20-%20Adonis%20vernalis%20L..html" TargetMode="Externa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 /><Relationship Id="rId2" Type="http://schemas.openxmlformats.org/officeDocument/2006/relationships/hyperlink" Target="http://redbookvo.volgawetlands.ru/galery/014%20&#1041;&#1088;&#1072;&#1085;&#1076;&#1091;&#1096;&#1082;&#1072;%20&#1088;&#1072;&#1079;&#1085;&#1086;&#1094;&#1074;&#1077;&#1090;&#1085;&#1072;&#1103;%20-%20Bulbocodium%20versicolor%20(Ker-Gawl.)%20Spreng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1.jpeg" /><Relationship Id="rId4" Type="http://schemas.openxmlformats.org/officeDocument/2006/relationships/hyperlink" Target="http://redbookvo.volgawetlands.ru/galery/065%20&#1055;&#1077;&#1088;&#1074;&#1086;&#1094;&#1074;&#1077;&#1090;%20&#1074;&#1077;&#1089;&#1077;&#1085;&#1085;&#1080;&#1081;%20-%20Primula%20veris%20L..html" TargetMode="Externa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 /><Relationship Id="rId7" Type="http://schemas.openxmlformats.org/officeDocument/2006/relationships/image" Target="../media/image54.jpeg" /><Relationship Id="rId2" Type="http://schemas.openxmlformats.org/officeDocument/2006/relationships/hyperlink" Target="http://redbookvo.volgawetlands.ru/galery/028%20&#1050;&#1072;&#1089;&#1072;&#1090;&#1080;&#1082;%20(&#1048;&#1088;&#1080;&#1089;)%20&#1082;&#1072;&#1088;&#1083;&#1080;&#1082;&#1086;&#1074;&#1099;&#1081;%20-%20Iris%20pumila%20L..html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://redbookvo.volgawetlands.ru/galery/034%20&#1050;&#1072;&#1089;&#1072;&#1090;&#1080;&#1082;%20(&#1048;&#1088;&#1080;&#1089;)%20&#1090;&#1086;&#1085;&#1082;&#1086;&#1083;&#1080;&#1089;&#1090;&#1085;&#1099;&#1081;%20-%20Iris%20tenuifolia%20Pall..html" TargetMode="External" /><Relationship Id="rId5" Type="http://schemas.openxmlformats.org/officeDocument/2006/relationships/image" Target="../media/image53.jpeg" /><Relationship Id="rId4" Type="http://schemas.openxmlformats.org/officeDocument/2006/relationships/hyperlink" Target="http://redbookvo.volgawetlands.ru/galery/031%20&#1050;&#1072;&#1089;&#1072;&#1090;&#1080;&#1082;%20(&#1048;&#1088;&#1080;&#1089;)%20&#1082;&#1072;&#1088;&#1083;&#1080;&#1082;&#1086;&#1074;&#1099;&#1081;%20-%20Iris%20pumila%20L..html" TargetMode="Externa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 /><Relationship Id="rId7" Type="http://schemas.openxmlformats.org/officeDocument/2006/relationships/image" Target="../media/image57.jpeg" /><Relationship Id="rId2" Type="http://schemas.openxmlformats.org/officeDocument/2006/relationships/hyperlink" Target="http://redbookvo.volgawetlands.ru/galery/099%20&#1058;&#1102;&#1083;&#1100;&#1087;&#1072;&#1085;%20&#1043;&#1077;&#1089;&#1085;&#1077;&#1088;&#1072;%20(&#1064;&#1088;&#1077;&#1085;&#1082;&#1072;)%20-%20Tulipa%20gesneriana%20L.%20(T.%20schrenkii%20Regel).html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://redbookvo.volgawetlands.ru/galery/090%20&#1058;&#1102;&#1083;&#1100;&#1087;&#1072;&#1085;%20&#1043;&#1077;&#1089;&#1085;&#1077;&#1088;&#1072;%20(&#1064;&#1088;&#1077;&#1085;&#1082;&#1072;)%20-%20Tulipa%20gesneriana%20L.%20(T.%20schrenkii%20Regel).html" TargetMode="External" /><Relationship Id="rId5" Type="http://schemas.openxmlformats.org/officeDocument/2006/relationships/image" Target="../media/image56.jpeg" /><Relationship Id="rId4" Type="http://schemas.openxmlformats.org/officeDocument/2006/relationships/hyperlink" Target="http://redbookvo.volgawetlands.ru/galery/097%20&#1058;&#1102;&#1083;&#1100;&#1087;&#1072;&#1085;%20&#1043;&#1077;&#1089;&#1085;&#1077;&#1088;&#1072;%20(&#1064;&#1088;&#1077;&#1085;&#1082;&#1072;)%20-%20Tulipa%20gesneriana%20L.%20(T.%20schrenkii%20Regel).html" TargetMode="Externa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 /><Relationship Id="rId2" Type="http://schemas.openxmlformats.org/officeDocument/2006/relationships/hyperlink" Target="http://redbookvo.volgawetlands.ru/galery/039%20&#1050;&#1086;&#1087;&#1077;&#1077;&#1095;&#1085;&#1080;&#1082;%20&#1084;&#1077;&#1083;&#1086;&#1074;&#1086;&#1081;%20-%20Hedysarum%20cretaceum%20Fisch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9.jpeg" /><Relationship Id="rId4" Type="http://schemas.openxmlformats.org/officeDocument/2006/relationships/hyperlink" Target="http://redbookvo.volgawetlands.ru/galery/040%20&#1050;&#1086;&#1087;&#1077;&#1077;&#1095;&#1085;&#1080;&#1082;%20&#1084;&#1077;&#1083;&#1086;&#1074;&#1086;&#1081;%20-%20Hedysarum%20cretaceum%20Fisch..html" TargetMode="Externa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 /><Relationship Id="rId7" Type="http://schemas.openxmlformats.org/officeDocument/2006/relationships/image" Target="../media/image62.jpeg" /><Relationship Id="rId2" Type="http://schemas.openxmlformats.org/officeDocument/2006/relationships/hyperlink" Target="http://redbookvo.volgawetlands.ru/galery/060%20&#1052;&#1086;&#1078;&#1078;&#1077;&#1074;&#1077;&#1083;&#1100;&#1085;&#1080;&#1082;%20&#1082;&#1072;&#1079;&#1072;&#1094;&#1082;&#1080;&#1081;%20-%20Juniperus%20sabina%20L..html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://redbookvo.volgawetlands.ru/galery/059%20&#1052;&#1086;&#1078;&#1078;&#1077;&#1074;&#1077;&#1083;&#1100;&#1085;&#1080;&#1082;%20&#1082;&#1072;&#1079;&#1072;&#1094;&#1082;&#1080;&#1081;%20-%20Juniperus%20sabina%20L..html" TargetMode="External" /><Relationship Id="rId5" Type="http://schemas.openxmlformats.org/officeDocument/2006/relationships/image" Target="../media/image61.jpeg" /><Relationship Id="rId4" Type="http://schemas.openxmlformats.org/officeDocument/2006/relationships/hyperlink" Target="http://redbookvo.volgawetlands.ru/galery/062%20&#1052;&#1086;&#1078;&#1078;&#1077;&#1074;&#1077;&#1083;&#1100;&#1085;&#1080;&#1082;%20&#1082;&#1072;&#1079;&#1072;&#1094;&#1082;&#1080;&#1081;%20-%20Juniperus%20sabina%20L..html" TargetMode="Externa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 /><Relationship Id="rId2" Type="http://schemas.openxmlformats.org/officeDocument/2006/relationships/hyperlink" Target="http://redbookvo.volgawetlands.ru/galery/021%20&#1046;&#1077;&#1083;&#1090;&#1091;&#1096;&#1085;&#1080;&#1082;%20&#1084;&#1077;&#1083;&#1086;&#1074;&#1086;&#1081;%20-%20Erysimum%20cretaceum%20(Rupr.)%20Schmalh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64.jpeg" /><Relationship Id="rId4" Type="http://schemas.openxmlformats.org/officeDocument/2006/relationships/hyperlink" Target="http://redbookvo.volgawetlands.ru/galery/026%20&#1048;&#1089;&#1089;&#1086;&#1087;%20&#1084;&#1077;&#1083;&#1086;&#1074;&#1086;&#1081;%20-%20Hyssopus%20cretaceus%20Dubjan..html" TargetMode="Externa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 /><Relationship Id="rId2" Type="http://schemas.openxmlformats.org/officeDocument/2006/relationships/hyperlink" Target="http://redbookvo.volgawetlands.ru/galery/037%20&#1050;&#1086;&#1074;&#1099;&#1083;&#1100;%20&#1086;&#1087;&#1091;&#1096;&#1105;&#1085;&#1085;&#1086;&#1083;&#1080;&#1089;&#1090;&#1085;&#1099;&#1081;%20-%20Stipa%20dasyphylla%20(Lindem.)%20Trautv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66.jpeg" /><Relationship Id="rId4" Type="http://schemas.openxmlformats.org/officeDocument/2006/relationships/hyperlink" Target="http://redbookvo.volgawetlands.ru/galery/053%20&#1052;&#1072;&#1088;&#1089;&#1080;&#1083;&#1077;&#1103;%20&#1097;&#1077;&#1090;&#1080;&#1085;&#1080;&#1089;&#1090;&#1072;&#1103;%20-%20Marsilea%20strigosa%20Willd..html" TargetMode="Externa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 /><Relationship Id="rId2" Type="http://schemas.openxmlformats.org/officeDocument/2006/relationships/hyperlink" Target="http://redbookvo.volgawetlands.ru/galery/072%20&#1055;&#1086;&#1083;&#1099;&#1085;&#1100;%20&#1073;&#1077;&#1083;&#1086;&#1074;&#1086;&#1081;&#1083;&#1086;&#1095;&#1085;&#1072;&#1103;%20-%20Artemisia%20hololeuca%20Bieb.%20ex%20Bess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68.jpeg" /><Relationship Id="rId4" Type="http://schemas.openxmlformats.org/officeDocument/2006/relationships/hyperlink" Target="http://redbookvo.volgawetlands.ru/galery/035%20&#1050;&#1072;&#1090;&#1088;&#1072;&#1085;%20&#1090;&#1072;&#1090;&#1072;&#1088;&#1089;&#1082;&#1080;&#1081;%20-%20Crambe%20tataria%20Sebeok.html" TargetMode="External" 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redbookvo.volgawetlands.ru/galery/076%20&#1055;&#1088;&#1086;&#1089;&#1090;&#1088;&#1077;&#1083;%20&#1083;&#1091;&#1075;&#1086;&#1074;&#1086;&#1081;%20-%20Pulsatilla%20pratensis%20(L.)%20Mill.%20subsp.%20nigricans%20(Storck)%20Zam..html" TargetMode="External" /><Relationship Id="rId3" Type="http://schemas.openxmlformats.org/officeDocument/2006/relationships/image" Target="../media/image69.jpeg" /><Relationship Id="rId7" Type="http://schemas.openxmlformats.org/officeDocument/2006/relationships/image" Target="../media/image71.jpeg" /><Relationship Id="rId2" Type="http://schemas.openxmlformats.org/officeDocument/2006/relationships/hyperlink" Target="http://redbookvo.volgawetlands.ru/galery/079%20&#1055;&#1088;&#1086;&#1089;&#1090;&#1088;&#1077;&#1083;%20&#1088;&#1072;&#1089;&#1082;&#1088;&#1099;&#1090;&#1099;&#1081;%20(&#1089;&#1086;&#1085;-&#1090;&#1088;&#1072;&#1074;&#1072;)%20-%20Pulsatilla%20patens%20(L.)%20Mill..html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://redbookvo.volgawetlands.ru/galery/075%20&#1055;&#1088;&#1086;&#1089;&#1090;&#1088;&#1077;&#1083;%20&#1083;&#1091;&#1075;&#1086;&#1074;&#1086;&#1081;%20-%20Pulsatilla%20pratensis%20(L.)%20Mill.%20subsp.%20nigricans%20(Storck)%20Zam..html" TargetMode="External" /><Relationship Id="rId5" Type="http://schemas.openxmlformats.org/officeDocument/2006/relationships/image" Target="../media/image70.jpeg" /><Relationship Id="rId4" Type="http://schemas.openxmlformats.org/officeDocument/2006/relationships/hyperlink" Target="http://redbookvo.volgawetlands.ru/galery/081%20&#1055;&#1088;&#1086;&#1089;&#1090;&#1088;&#1077;&#1083;%20&#1088;&#1072;&#1089;&#1082;&#1088;&#1099;&#1090;&#1099;&#1081;%20(&#1089;&#1086;&#1085;-&#1090;&#1088;&#1072;&#1074;&#1072;)%20-%20Pulsatilla%20patens%20(L.)%20Mill..html" TargetMode="External" /><Relationship Id="rId9" Type="http://schemas.openxmlformats.org/officeDocument/2006/relationships/image" Target="../media/image72.jpeg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 /><Relationship Id="rId2" Type="http://schemas.openxmlformats.org/officeDocument/2006/relationships/hyperlink" Target="http://redbookvo.volgawetlands.ru/galery/085%20&#1056;&#1103;&#1073;&#1095;&#1080;&#1082;%20&#1088;&#1091;&#1089;&#1089;&#1082;&#1080;&#1081;%20-%20Fritillaria%20ruthenica%20Wikstr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4.jpeg" /><Relationship Id="rId4" Type="http://schemas.openxmlformats.org/officeDocument/2006/relationships/hyperlink" Target="http://redbookvo.volgawetlands.ru/galery/086%20&#1056;&#1103;&#1073;&#1095;&#1080;&#1082;%20&#1088;&#1091;&#1089;&#1089;&#1082;&#1080;&#1081;%20-%20Fritillaria%20ruthenica%20Wikstr..html" TargetMode="Externa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 /><Relationship Id="rId2" Type="http://schemas.openxmlformats.org/officeDocument/2006/relationships/hyperlink" Target="http://redbookvo.volgawetlands.ru/galery/100%20&#1064;&#1087;&#1072;&#1078;&#1085;&#1080;&#1082;%20(&#1043;&#1083;&#1072;&#1076;&#1080;&#1086;&#1083;&#1091;&#1089;)%20&#1090;&#1086;&#1085;&#1082;&#1080;&#1081;%20-%20Gladiolus%20tenuis%20Bieb.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6.jpeg" /><Relationship Id="rId4" Type="http://schemas.openxmlformats.org/officeDocument/2006/relationships/hyperlink" Target="http://redbookvo.volgawetlands.ru/galery/101%20&#1071;&#1090;&#1088;&#1099;&#1096;&#1085;&#1080;&#1082;%20&#1073;&#1086;&#1083;&#1086;&#1090;&#1085;&#1099;&#1081;%20-%20Orchis%20palustris%20Jacq..html" TargetMode="Externa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 /><Relationship Id="rId2" Type="http://schemas.openxmlformats.org/officeDocument/2006/relationships/image" Target="../media/image77.jpe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ashipunov.info/shipunov/school/books/kr_kn_volgogr_obl_2000_1_chast.djvu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Elena\Pictures\87CA1EQJHTCAGDS40GCA1E4ULVCA83VH6NCANLSTC4CAV04EI7CANX3B79CAVNDZMZCAD1UE3KCACRLH20CAXKT3TUCAA97ZJOCACP0DNLCAVYQKC4CABE4K1FCAUDEEMMCANVVM46CA6LXDI5CAER9MAR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86182" y="357167"/>
            <a:ext cx="514353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>
                <a:solidFill>
                  <a:srgbClr val="FF0000"/>
                </a:solidFill>
                <a:latin typeface="Georgia" pitchFamily="18" charset="0"/>
                <a:ea typeface="Cambria Math" pitchFamily="18" charset="0"/>
                <a:cs typeface="Times New Roman" pitchFamily="18" charset="0"/>
              </a:rPr>
              <a:t>Красная книга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dirty="0">
                <a:solidFill>
                  <a:srgbClr val="FF0000"/>
                </a:solidFill>
                <a:latin typeface="Georgia" pitchFamily="18" charset="0"/>
                <a:ea typeface="Cambria Math" pitchFamily="18" charset="0"/>
                <a:cs typeface="Times New Roman" pitchFamily="18" charset="0"/>
              </a:rPr>
              <a:t>Волгоградской области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00042"/>
            <a:ext cx="3968349" cy="4525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Elena\Pictures\87CA1EQJHTCAGDS40GCA1E4ULVCA83VH6NCANLSTC4CAV04EI7CANX3B79CAVNDZMZCAD1UE3KCACRLH20CAXKT3TUCAA97ZJOCACP0DNLCAVYQKC4CABE4K1FCAUDEEMMCANVVM46CA6LXDI5CAER9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28684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2285992"/>
            <a:ext cx="6143636" cy="221457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Красная книга </a:t>
            </a:r>
            <a:r>
              <a:rPr lang="ru-RU" sz="2400" b="1" dirty="0">
                <a:solidFill>
                  <a:schemeClr val="bg1"/>
                </a:solidFill>
                <a:latin typeface="Arial Black" pitchFamily="34" charset="0"/>
              </a:rPr>
              <a:t>Волгоградской области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 — официальный документ, содержащий информацию о распространении, состоянии и мерах охраны редких и находящихся под угрозой исчезновения видов животных, растений и других организмов, обитающих на территории области, а также нормативные правовые акты, определяющие порядок использования и охраны объектов животного и растительного мира, составляющих предмет действия Красной книги</a:t>
            </a:r>
          </a:p>
        </p:txBody>
      </p:sp>
      <p:pic>
        <p:nvPicPr>
          <p:cNvPr id="5" name="Рисунок 4" descr="http://upload.wikimedia.org/wikipedia/ru/c/c4/Redbook_of_Volgograd_oblast_%282_Plantae%29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278608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Elena\Pictures\87CA1EQJHTCAGDS40GCA1E4ULVCA83VH6NCANLSTC4CAV04EI7CANX3B79CAVNDZMZCAD1UE3KCACRLH20CAXKT3TUCAA97ZJOCACP0DNLCAVYQKC4CABE4K1FCAUDEEMMCANVVM46CA6LXDI5CAER9MAR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upload.wikimedia.org/wikipedia/ru/c/c4/Redbook_of_Volgograd_oblast_%282_Plantae%29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000892" y="3500438"/>
            <a:ext cx="192882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0"/>
            <a:ext cx="892971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Красная книга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Волгоградской области учреждена в 2004 году.</a:t>
            </a:r>
            <a:endParaRPr kumimoji="0" lang="ru-RU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57158" y="1928803"/>
            <a:ext cx="7143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В Красную книгу области занесены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294 вида растений и грибов (сосудистых растений - 202 вида, мохообразных - 36 видов, водорослей - 4 вида, 31 вид - лишайников и 21 видов грибов);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153 вида животных (моллюски – 2 вида, членистоногие – 59 видов, миноги – 2 вида, костные рыбы – 9 видов, амфибии – 4 вида, рептилии – 2 вида, птицы – 61 вид, млекопитающие – 14 видов).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Elena\Pictures\19CAZQJZJ7CAUKW4TFCA772FW3CA42KVULCARJPO1HCAHM1N8HCAP67KLZCA9K3DH5CAQ7LY27CAGGE871CAUIYA25CAVIY2L8CA8DNQ11CAT57RN6CAYGMZ4NCAHNZ69CCAFQCKHRCAB7ER86CA58IWS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3968349" cy="4525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8" name="Схема 7"/>
          <p:cNvGraphicFramePr/>
          <p:nvPr/>
        </p:nvGraphicFramePr>
        <p:xfrm>
          <a:off x="3786182" y="500042"/>
          <a:ext cx="5143536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57694"/>
            <a:ext cx="4714876" cy="1857388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Махаон</a:t>
            </a:r>
            <a:br>
              <a:rPr lang="ru-RU" sz="40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обыкновенный</a:t>
            </a:r>
          </a:p>
        </p:txBody>
      </p:sp>
      <p:pic>
        <p:nvPicPr>
          <p:cNvPr id="2050" name="Picture 2" descr="C:\Users\Elena\Pictures\махаон обыкновенны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57158" y="214290"/>
            <a:ext cx="4286280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214810" y="714356"/>
            <a:ext cx="5214974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/>
              <a:t>             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Шмель   </a:t>
            </a:r>
          </a:p>
          <a:p>
            <a:pPr>
              <a:buNone/>
            </a:pP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      степной      </a:t>
            </a:r>
          </a:p>
        </p:txBody>
      </p:sp>
      <p:pic>
        <p:nvPicPr>
          <p:cNvPr id="1026" name="Picture 2" descr="C:\Users\Elena\Pictures\шмель степно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14620"/>
            <a:ext cx="4143404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5721" y="4406900"/>
            <a:ext cx="4071966" cy="136207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sz="2800" dirty="0">
                <a:solidFill>
                  <a:srgbClr val="C00000"/>
                </a:solidFill>
                <a:latin typeface="Arial Black" pitchFamily="34" charset="0"/>
              </a:rPr>
              <a:t>авлиноглазка</a:t>
            </a:r>
            <a:br>
              <a:rPr lang="ru-RU" sz="28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800" dirty="0">
                <a:solidFill>
                  <a:srgbClr val="C00000"/>
                </a:solidFill>
                <a:latin typeface="Arial Black" pitchFamily="34" charset="0"/>
              </a:rPr>
              <a:t>малая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786313" y="0"/>
            <a:ext cx="4357687" cy="257174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Жук-олень</a:t>
            </a:r>
          </a:p>
        </p:txBody>
      </p:sp>
      <p:pic>
        <p:nvPicPr>
          <p:cNvPr id="2050" name="Picture 2" descr="C:\Users\Elena\Pictures\павлиноглазка малая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214282" y="285728"/>
            <a:ext cx="4214842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Elena\Pictures\жук-олень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786058"/>
            <a:ext cx="4324352" cy="3886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1000108"/>
            <a:ext cx="3971924" cy="17145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Поликсена</a:t>
            </a:r>
            <a:br>
              <a:rPr lang="ru-RU" dirty="0">
                <a:latin typeface="Arial Black" pitchFamily="34" charset="0"/>
              </a:rPr>
            </a:br>
            <a:endParaRPr lang="ru-RU" dirty="0"/>
          </a:p>
        </p:txBody>
      </p:sp>
      <p:pic>
        <p:nvPicPr>
          <p:cNvPr id="5" name="Содержимое 4" descr="051 Люцина – Hamearis lucina.jpg">
            <a:hlinkClick r:id="rId2" tgtFrame="&quot;&quot;"/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3857652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Содержимое 5" descr="071 Поликсена – Zerynthia polyxsena.jpg">
            <a:hlinkClick r:id="rId4" tgtFrame="&quot;&quot;"/>
          </p:cNvPr>
          <p:cNvPicPr>
            <a:picLocks noGrp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857496"/>
            <a:ext cx="4024324" cy="3738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714348" y="4643446"/>
            <a:ext cx="31432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err="1">
                <a:solidFill>
                  <a:srgbClr val="FF0000"/>
                </a:solidFill>
                <a:latin typeface="Arial Black" pitchFamily="34" charset="0"/>
              </a:rPr>
              <a:t>Люцина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7158" y="1000108"/>
            <a:ext cx="3714776" cy="128588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Бронзовка</a:t>
            </a:r>
          </a:p>
        </p:txBody>
      </p:sp>
      <p:pic>
        <p:nvPicPr>
          <p:cNvPr id="3074" name="Picture 2" descr="C:\Users\Elena\Pictures\бронзов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786058"/>
            <a:ext cx="3929090" cy="3786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Users\Elena\Pictures\пчела-плотник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4290"/>
            <a:ext cx="3857628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5857884" y="4357694"/>
            <a:ext cx="32861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Пчела- плотник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3328982" cy="14287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Бражник</a:t>
            </a:r>
          </a:p>
        </p:txBody>
      </p:sp>
      <p:pic>
        <p:nvPicPr>
          <p:cNvPr id="4098" name="Picture 2" descr="C:\Users\Elena\Pictures\бражник мертвая голо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428868"/>
            <a:ext cx="4286280" cy="4113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9" name="Picture 3" descr="C:\Users\Elena\Pictures\дыб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143380" cy="4143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857884" y="4857760"/>
            <a:ext cx="29289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400" dirty="0" err="1">
                <a:solidFill>
                  <a:srgbClr val="C00000"/>
                </a:solidFill>
                <a:latin typeface="Arial Black" pitchFamily="34" charset="0"/>
              </a:rPr>
              <a:t>Дыбка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степная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14422"/>
            <a:ext cx="4071966" cy="1285884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Жужелица</a:t>
            </a:r>
          </a:p>
        </p:txBody>
      </p:sp>
      <p:pic>
        <p:nvPicPr>
          <p:cNvPr id="2050" name="Picture 2" descr="C:\Users\Elena\Pictures\жужелиц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143248"/>
            <a:ext cx="4572032" cy="35322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flipH="1">
            <a:off x="5643570" y="4857760"/>
            <a:ext cx="35004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rgbClr val="C00000"/>
                </a:solidFill>
                <a:latin typeface="Arial Black" pitchFamily="34" charset="0"/>
              </a:rPr>
              <a:t>Красотел</a:t>
            </a: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пахучий</a:t>
            </a:r>
            <a:endParaRPr lang="ru-RU" sz="4000" dirty="0">
              <a:latin typeface="Arial Black" pitchFamily="34" charset="0"/>
            </a:endParaRPr>
          </a:p>
        </p:txBody>
      </p:sp>
      <p:pic>
        <p:nvPicPr>
          <p:cNvPr id="9" name="Содержимое 8" descr="041 Красотел пахучий – Calosoma sicophanta.jpg">
            <a:hlinkClick r:id="rId3" tgtFrame="&quot;&quot;"/>
          </p:cNvPr>
          <p:cNvPicPr>
            <a:picLocks noGrp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290"/>
            <a:ext cx="3952886" cy="4429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2439982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Степной орёл</a:t>
            </a:r>
          </a:p>
        </p:txBody>
      </p:sp>
      <p:pic>
        <p:nvPicPr>
          <p:cNvPr id="5122" name="Picture 2" descr="C:\Users\Elena\Pictures\тетере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286280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C:\Users\Elena\Pictures\степной оре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643182"/>
            <a:ext cx="3917968" cy="4016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928661" y="3929066"/>
            <a:ext cx="30718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      Тетерев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4214810" cy="1000132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Филин</a:t>
            </a:r>
          </a:p>
        </p:txBody>
      </p:sp>
      <p:pic>
        <p:nvPicPr>
          <p:cNvPr id="6146" name="Picture 2" descr="C:\Users\Elena\Pictures\фили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3571900" cy="4572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 descr="C:\Users\Elena\Pictures\сапсан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14290"/>
            <a:ext cx="3667133" cy="450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flipH="1">
            <a:off x="5715008" y="4214818"/>
            <a:ext cx="34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 Сапсан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571480"/>
            <a:ext cx="3971924" cy="84615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Белый аист</a:t>
            </a:r>
          </a:p>
        </p:txBody>
      </p:sp>
      <p:pic>
        <p:nvPicPr>
          <p:cNvPr id="7170" name="Picture 2" descr="C:\Users\Elena\Pictures\чрный  аист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786214" cy="4714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 descr="C:\Users\Elena\Pictures\белый аис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857364"/>
            <a:ext cx="3981063" cy="4811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85720" y="5286388"/>
            <a:ext cx="39328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Чёрный аист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0"/>
            <a:ext cx="4429156" cy="141763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Средний дятел</a:t>
            </a:r>
          </a:p>
        </p:txBody>
      </p:sp>
      <p:pic>
        <p:nvPicPr>
          <p:cNvPr id="8194" name="Picture 2" descr="C:\Users\Elena\Pictures\средний дятел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3857652" cy="5240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5" name="Picture 3" descr="C:\Users\Elena\Pictures\зеленый дяте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290"/>
            <a:ext cx="3664724" cy="4857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500694" y="5286388"/>
            <a:ext cx="33575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Зелёный  </a:t>
            </a:r>
          </a:p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  дятел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1071546"/>
            <a:ext cx="3971924" cy="785818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Беркут</a:t>
            </a:r>
          </a:p>
        </p:txBody>
      </p:sp>
      <p:pic>
        <p:nvPicPr>
          <p:cNvPr id="9218" name="Picture 2" descr="C:\Users\Elena\Pictures\курганн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000528" cy="4643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9" name="Picture 3" descr="C:\Users\Elena\Pictures\берку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643182"/>
            <a:ext cx="4071956" cy="4005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42844" y="5143512"/>
            <a:ext cx="4967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800" dirty="0" err="1">
                <a:solidFill>
                  <a:srgbClr val="C00000"/>
                </a:solidFill>
                <a:latin typeface="Arial Black" pitchFamily="34" charset="0"/>
              </a:rPr>
              <a:t>Курганник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412" y="0"/>
            <a:ext cx="5572164" cy="141763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Малый</a:t>
            </a:r>
            <a:br>
              <a:rPr lang="ru-RU" sz="40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лебедь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8" y="5143512"/>
            <a:ext cx="4429156" cy="98265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                     Дрофа</a:t>
            </a:r>
          </a:p>
        </p:txBody>
      </p:sp>
      <p:pic>
        <p:nvPicPr>
          <p:cNvPr id="10242" name="Picture 2" descr="C:\Users\Elena\Pictures\дроф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14290"/>
            <a:ext cx="3741634" cy="5214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3" name="Picture 3" descr="C:\Users\Elena\Pictures\лебед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3786214" cy="5143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3786214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Серый журавль</a:t>
            </a:r>
          </a:p>
        </p:txBody>
      </p:sp>
      <p:pic>
        <p:nvPicPr>
          <p:cNvPr id="11266" name="Picture 2" descr="C:\Users\Elena\Pictures\серый журавль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3857652" cy="4883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267" name="Picture 3" descr="C:\Users\Elena\Pictures\желтая цапл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85728"/>
            <a:ext cx="4572032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643570" y="4143380"/>
            <a:ext cx="2714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Жёлтая цапля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ena\Pictures\малая крач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143248"/>
            <a:ext cx="4429156" cy="3524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1428736"/>
            <a:ext cx="3686172" cy="1571636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Малая крачка</a:t>
            </a:r>
          </a:p>
        </p:txBody>
      </p:sp>
      <p:pic>
        <p:nvPicPr>
          <p:cNvPr id="1026" name="Picture 2" descr="C:\Users\Elena\Pictures\черный жавороно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643470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71472" y="3786190"/>
            <a:ext cx="35004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Чёрный жаворонок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ena\Pictures\русская выхоху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928934"/>
            <a:ext cx="4714908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4572008"/>
            <a:ext cx="4038600" cy="17684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ru-RU" sz="4000" dirty="0" err="1">
                <a:solidFill>
                  <a:srgbClr val="C00000"/>
                </a:solidFill>
                <a:latin typeface="Arial Black" pitchFamily="34" charset="0"/>
              </a:rPr>
              <a:t>Розовый</a:t>
            </a: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пеликан</a:t>
            </a:r>
          </a:p>
        </p:txBody>
      </p:sp>
      <p:pic>
        <p:nvPicPr>
          <p:cNvPr id="1026" name="Picture 2" descr="C:\Users\Elena\Pictures\розовый пелика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14290"/>
            <a:ext cx="4824418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28596" y="1214422"/>
            <a:ext cx="3429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Русская выхухоль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71546"/>
            <a:ext cx="4071934" cy="121444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Мохноногий тушканчик</a:t>
            </a:r>
          </a:p>
        </p:txBody>
      </p:sp>
      <p:pic>
        <p:nvPicPr>
          <p:cNvPr id="1026" name="Picture 2" descr="C:\Users\Elena\Pictures\мохноногий тушканч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000372"/>
            <a:ext cx="4500594" cy="3633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Elena\Pictures\круглоголов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14290"/>
            <a:ext cx="4929212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43438" y="4071942"/>
            <a:ext cx="47149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Круглоголовка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500570"/>
            <a:ext cx="4286280" cy="1214446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Перевязка</a:t>
            </a:r>
          </a:p>
        </p:txBody>
      </p:sp>
      <p:pic>
        <p:nvPicPr>
          <p:cNvPr id="5" name="Содержимое 4" descr="066 Перевязка - Vormela peregusna.jpg">
            <a:hlinkClick r:id="rId2" tgtFrame="&quot;&quot;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4643502" cy="4071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C:\Users\Elena\Pictures\вырезуб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954570" y="2786058"/>
            <a:ext cx="4189430" cy="3851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214942" y="1643050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Вырезуб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00372"/>
            <a:ext cx="4429124" cy="32861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Белорыбица</a:t>
            </a:r>
          </a:p>
        </p:txBody>
      </p:sp>
      <p:pic>
        <p:nvPicPr>
          <p:cNvPr id="3074" name="Picture 2" descr="C:\Users\Elena\Pictures\белорыб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214842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Users\Elena\Pictures\волжская сельдь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14620"/>
            <a:ext cx="4356120" cy="3908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000628" y="1071546"/>
            <a:ext cx="3929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Волжская   сельдь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500306"/>
            <a:ext cx="3929090" cy="857256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Белуга</a:t>
            </a:r>
          </a:p>
        </p:txBody>
      </p:sp>
      <p:pic>
        <p:nvPicPr>
          <p:cNvPr id="4099" name="Picture 3" descr="C:\Users\Elena\Pictures\белуг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786190"/>
            <a:ext cx="5429288" cy="2794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5429264"/>
            <a:ext cx="4000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Стерлядь</a:t>
            </a:r>
            <a:endParaRPr lang="ru-RU" sz="4800" dirty="0"/>
          </a:p>
        </p:txBody>
      </p:sp>
      <p:pic>
        <p:nvPicPr>
          <p:cNvPr id="4098" name="Picture 2" descr="C:\Users\Elena\Pictures\стерлядь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3786214" cy="4929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1785926"/>
            <a:ext cx="3471858" cy="1214446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Пиявка</a:t>
            </a:r>
          </a:p>
        </p:txBody>
      </p:sp>
      <p:pic>
        <p:nvPicPr>
          <p:cNvPr id="5123" name="Picture 3" descr="C:\Users\Elena\Pictures\полоз желтобрюх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786346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 descr="C:\Users\Elena\Pictures\пияв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214686"/>
            <a:ext cx="4714908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0" y="4000504"/>
            <a:ext cx="44291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     Полоз желтобрюхий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1357298"/>
            <a:ext cx="3471858" cy="1285884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Гадюка</a:t>
            </a:r>
          </a:p>
        </p:txBody>
      </p:sp>
      <p:pic>
        <p:nvPicPr>
          <p:cNvPr id="6146" name="Picture 2" descr="C:\Users\Elena\Pictures\полоз четырехполосы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714908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Содержимое 5" descr="017 Гадюка Никольского – Vipera nicolskii.jpg">
            <a:hlinkClick r:id="rId3" tgtFrame="&quot;&quot;"/>
          </p:cNvPr>
          <p:cNvPicPr>
            <a:picLocks noGrp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857496"/>
            <a:ext cx="4429156" cy="3738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42844" y="4214818"/>
            <a:ext cx="5143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         Полоз </a:t>
            </a:r>
            <a:r>
              <a:rPr lang="ru-RU" sz="3200" dirty="0" err="1">
                <a:solidFill>
                  <a:srgbClr val="C00000"/>
                </a:solidFill>
                <a:latin typeface="Arial Black" pitchFamily="34" charset="0"/>
              </a:rPr>
              <a:t>четырёхполосый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Elena\Pictures\19CAZQJZJ7CAUKW4TFCA772FW3CA42KVULCARJPO1HCAHM1N8HCAP67KLZCA9K3DH5CAQ7LY27CAGGE871CAUIYA25CAVIY2L8CA8DNQ11CAT57RN6CAYGMZ4NCAHNZ69CCAFQCKHRCAB7ER86CA58IWS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3968349" cy="4525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8" name="Схема 7"/>
          <p:cNvGraphicFramePr/>
          <p:nvPr/>
        </p:nvGraphicFramePr>
        <p:xfrm>
          <a:off x="3786182" y="214290"/>
          <a:ext cx="5143536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4 Адонис весенний, Горицвет - Adonis vernalis L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642918"/>
            <a:ext cx="3786214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14348" y="4357694"/>
            <a:ext cx="4214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  Адонис   весенний</a:t>
            </a:r>
            <a:endParaRPr lang="ru-RU" sz="4800" dirty="0"/>
          </a:p>
        </p:txBody>
      </p:sp>
      <p:pic>
        <p:nvPicPr>
          <p:cNvPr id="6" name="Рисунок 5" descr="003 Адонис весенний, Горицвет - Adonis vernalis L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357562"/>
            <a:ext cx="3786214" cy="3309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002 Адонис весенний, Горицвет - Adonis vernalis L..jpg">
            <a:hlinkClick r:id="rId6" tgtFrame="&quot;&quot;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96" y="142852"/>
            <a:ext cx="3929090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00108"/>
            <a:ext cx="4714876" cy="15716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Брандушка разноцветная</a:t>
            </a:r>
          </a:p>
        </p:txBody>
      </p:sp>
      <p:pic>
        <p:nvPicPr>
          <p:cNvPr id="4" name="Содержимое 3" descr="014 Брандушка разноцветная - Bulbocodium versicolor (Ker-Gawl.) Spreng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4000528" cy="409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65 Первоцвет весенний - Primula veris L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14290"/>
            <a:ext cx="4095762" cy="409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 flipH="1">
            <a:off x="5072066" y="4572009"/>
            <a:ext cx="37862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Первоцвет весенний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4357694"/>
            <a:ext cx="4643438" cy="2143140"/>
          </a:xfrm>
        </p:spPr>
        <p:txBody>
          <a:bodyPr>
            <a:normAutofit fontScale="90000"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Касатик</a:t>
            </a:r>
            <a:br>
              <a:rPr lang="ru-RU" sz="53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 (Ирис)</a:t>
            </a:r>
            <a:br>
              <a:rPr lang="ru-RU" sz="53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карликовый</a:t>
            </a:r>
          </a:p>
        </p:txBody>
      </p:sp>
      <p:pic>
        <p:nvPicPr>
          <p:cNvPr id="5" name="Рисунок 4" descr="028 Касатик (Ирис) карликовый - Iris pumila L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429000"/>
            <a:ext cx="4143404" cy="321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flipH="1">
            <a:off x="4643438" y="4071942"/>
            <a:ext cx="4500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    </a:t>
            </a:r>
          </a:p>
        </p:txBody>
      </p:sp>
      <p:pic>
        <p:nvPicPr>
          <p:cNvPr id="12" name="Содержимое 11" descr="031 Касатик (Ирис) карликовый - Iris pumila L.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357290" y="214290"/>
            <a:ext cx="4000528" cy="3286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034 Касатик (Ирис) тонколистный - Iris tenuifolia Pall..jpg">
            <a:hlinkClick r:id="rId6" tgtFrame="&quot;&quot;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214290"/>
            <a:ext cx="3309944" cy="3786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4143380"/>
            <a:ext cx="4714876" cy="2214578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Тюльпан </a:t>
            </a:r>
            <a:br>
              <a:rPr lang="ru-RU" sz="48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4800" dirty="0" err="1">
                <a:solidFill>
                  <a:srgbClr val="FF0000"/>
                </a:solidFill>
                <a:latin typeface="Arial Black" pitchFamily="34" charset="0"/>
              </a:rPr>
              <a:t>Геснера</a:t>
            </a:r>
            <a:endParaRPr lang="ru-RU" sz="4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9" name="Содержимое 8" descr="099 Тюльпан Геснера (Шренка) - Tulipa gesneriana L. (T. schrenkii Regel)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85728"/>
            <a:ext cx="4000528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097 Тюльпан Геснера (Шренка) - Tulipa gesneriana L. (T. schrenkii Regel)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000372"/>
            <a:ext cx="4071966" cy="3667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Содержимое 3" descr="090 Тюльпан Геснера (Шренка) - Tulipa gesneriana L. (T. schrenkii Regel).jpg">
            <a:hlinkClick r:id="rId6" tgtFrame="&quot;&quot;"/>
          </p:cNvPr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28" y="214290"/>
            <a:ext cx="3500462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39 Копеечник меловой - Hedysarum cretaceum Fisch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4071966" cy="4643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 flipH="1">
            <a:off x="357158" y="5072074"/>
            <a:ext cx="40719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Копеечник</a:t>
            </a:r>
          </a:p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  меловой</a:t>
            </a:r>
            <a:endParaRPr lang="ru-RU" sz="4000" dirty="0"/>
          </a:p>
        </p:txBody>
      </p:sp>
      <p:pic>
        <p:nvPicPr>
          <p:cNvPr id="6" name="Рисунок 5" descr="040 Копеечник меловой - Hedysarum cretaceum Fisch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2071678"/>
            <a:ext cx="4024324" cy="4524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60 Можжевельник казацкий - Juniperus sabina L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071810"/>
            <a:ext cx="3786214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500042"/>
            <a:ext cx="5214942" cy="250033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Можжевельник казацкий</a:t>
            </a:r>
          </a:p>
        </p:txBody>
      </p:sp>
      <p:pic>
        <p:nvPicPr>
          <p:cNvPr id="4" name="Содержимое 3" descr="062 Можжевельник казацкий - Juniperus sabina L.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85720" y="214290"/>
            <a:ext cx="3643338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59 Можжевельник казацкий - Juniperus sabina L..jpg">
            <a:hlinkClick r:id="rId6" tgtFrame="&quot;&quot;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6" y="3071810"/>
            <a:ext cx="3857652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500042"/>
            <a:ext cx="3829048" cy="142876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Иссоп меловой</a:t>
            </a:r>
          </a:p>
        </p:txBody>
      </p:sp>
      <p:pic>
        <p:nvPicPr>
          <p:cNvPr id="4" name="Рисунок 3" descr="021 Желтушник меловой - Erysimum cretaceum (Rupr.) Schmalh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3786214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Содержимое 4" descr="026 Иссоп меловой - Hyssopus cretaceus Dubjan.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071678"/>
            <a:ext cx="3738572" cy="4524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 flipH="1">
            <a:off x="0" y="4786322"/>
            <a:ext cx="52863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  Желтушник </a:t>
            </a:r>
          </a:p>
          <a:p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   меловой</a:t>
            </a:r>
            <a:endParaRPr lang="ru-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357166"/>
            <a:ext cx="5072066" cy="2000264"/>
          </a:xfrm>
        </p:spPr>
        <p:txBody>
          <a:bodyPr>
            <a:noAutofit/>
          </a:bodyPr>
          <a:lstStyle/>
          <a:p>
            <a:r>
              <a:rPr lang="ru-RU" sz="3600" dirty="0"/>
              <a:t> </a:t>
            </a:r>
            <a:r>
              <a:rPr lang="ru-RU" sz="3600" dirty="0">
                <a:solidFill>
                  <a:srgbClr val="FF0000"/>
                </a:solidFill>
                <a:latin typeface="Arial Black" pitchFamily="34" charset="0"/>
              </a:rPr>
              <a:t>Ковыль </a:t>
            </a:r>
            <a:r>
              <a:rPr lang="ru-RU" sz="3600" dirty="0" err="1">
                <a:solidFill>
                  <a:srgbClr val="FF0000"/>
                </a:solidFill>
                <a:latin typeface="Arial Black" pitchFamily="34" charset="0"/>
              </a:rPr>
              <a:t>опушённолистный</a:t>
            </a:r>
            <a:r>
              <a:rPr lang="ru-RU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4" name="Содержимое 3" descr="037 Ковыль опушённолистный - Stipa dasyphylla (Lindem.) Trautv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500306"/>
            <a:ext cx="3595696" cy="409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53 Марсилея щетинистая - Marsilea strigosa Willd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4000528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 flipH="1">
            <a:off x="500033" y="4998658"/>
            <a:ext cx="39290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</a:t>
            </a:r>
            <a:r>
              <a:rPr lang="ru-RU" sz="4000" dirty="0" err="1">
                <a:solidFill>
                  <a:srgbClr val="FF0000"/>
                </a:solidFill>
                <a:latin typeface="Arial Black" pitchFamily="34" charset="0"/>
              </a:rPr>
              <a:t>Марсилея</a:t>
            </a:r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щетинистая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4714884"/>
            <a:ext cx="4214810" cy="150019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Катран татарский</a:t>
            </a:r>
          </a:p>
        </p:txBody>
      </p:sp>
      <p:pic>
        <p:nvPicPr>
          <p:cNvPr id="4" name="Рисунок 3" descr="072 Полынь беловойлочная - Artemisia hololeuca Bieb. ex Bess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428868"/>
            <a:ext cx="3857652" cy="42386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Содержимое 4" descr="035 Катран татарский - Crambe tataria Sebeok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357818" y="142852"/>
            <a:ext cx="3595696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 flipH="1">
            <a:off x="0" y="500042"/>
            <a:ext cx="51435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    Полынь беловойлочная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79 Прострел раскрытый (сон-трава) - Pulsatilla patens (L.) Mill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3571900" cy="300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81 Прострел раскрытый (сон-трава) - Pulsatilla patens (L.) Mill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429000"/>
            <a:ext cx="3714776" cy="32385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Содержимое 3" descr="075 Прострел луговой - Pulsatilla pratensis (L.) Mill. subsp. nigricans (Storck) Zam..jpg">
            <a:hlinkClick r:id="rId6" tgtFrame="&quot;&quot;"/>
          </p:cNvPr>
          <p:cNvPicPr>
            <a:picLocks noGrp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357818" y="3357562"/>
            <a:ext cx="3595696" cy="3309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76 Прострел луговой - Pulsatilla pratensis (L.) Mill. subsp. nigricans (Storck) Zam..jpg">
            <a:hlinkClick r:id="rId8" tgtFrame="&quot;&quot;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0694" y="214290"/>
            <a:ext cx="3452820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428860" y="1857364"/>
            <a:ext cx="4357718" cy="2571768"/>
          </a:xfrm>
        </p:spPr>
        <p:txBody>
          <a:bodyPr/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Прострел</a:t>
            </a:r>
            <a:br>
              <a:rPr lang="ru-RU" sz="48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луговой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208279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Рябчик русский</a:t>
            </a:r>
          </a:p>
        </p:txBody>
      </p:sp>
      <p:pic>
        <p:nvPicPr>
          <p:cNvPr id="4" name="Содержимое 3" descr="085 Рябчик русский - Fritillaria ruthenica Wikstr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4143404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86 Рябчик русский - Fritillaria ruthenica Wikstr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428868"/>
            <a:ext cx="4357718" cy="4167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428596" y="4786322"/>
            <a:ext cx="4071966" cy="157163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Шпажник </a:t>
            </a:r>
            <a:br>
              <a:rPr lang="ru-RU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тонкий</a:t>
            </a:r>
            <a:br>
              <a:rPr lang="ru-RU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(Гладиолус)</a:t>
            </a:r>
          </a:p>
        </p:txBody>
      </p:sp>
      <p:pic>
        <p:nvPicPr>
          <p:cNvPr id="4" name="Содержимое 3" descr="100 Шпажник (Гладиолус) тонкий - Gladiolus tenuis Bieb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071546"/>
            <a:ext cx="4024324" cy="4667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101 Ятрышник болотный - Orchis palustris Jacq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14290"/>
            <a:ext cx="4071966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714356"/>
            <a:ext cx="3571900" cy="535785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  <a:t>Сохраним</a:t>
            </a:r>
            <a:br>
              <a:rPr lang="ru-RU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</a:br>
            <a:r>
              <a:rPr lang="ru-RU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  <a:t>родную природу!</a:t>
            </a:r>
          </a:p>
        </p:txBody>
      </p:sp>
      <p:pic>
        <p:nvPicPr>
          <p:cNvPr id="1027" name="Picture 3" descr="C:\Users\Elena\Pictures\39146F58-2541-455B-877C-7DE583510D1F_mw800_mh600_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3429000"/>
            <a:ext cx="3382963" cy="2888061"/>
          </a:xfrm>
          <a:prstGeom prst="rect">
            <a:avLst/>
          </a:prstGeom>
          <a:noFill/>
        </p:spPr>
      </p:pic>
      <p:pic>
        <p:nvPicPr>
          <p:cNvPr id="1028" name="Picture 4" descr="C:\Users\Elena\Pictures\1256499401_b5gx9psojrphqq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4762500" cy="63722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9" name="Picture 5" descr="C:\Users\Elena\Pictures\39146F58-2541-455B-877C-7DE583510D1F_mw800_mh600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3500438"/>
            <a:ext cx="457203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Использованные материалы</a:t>
            </a:r>
            <a:r>
              <a:rPr lang="en-US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FFC000"/>
                </a:solidFill>
                <a:hlinkClick r:id="rId2"/>
              </a:rPr>
              <a:t>http://ashipunov.info/shipunov/school/books/kr_kn_volgogr_obl_2000_1_chast.djvu</a:t>
            </a:r>
            <a:endParaRPr lang="ru-RU" b="1" u="sng" dirty="0">
              <a:solidFill>
                <a:srgbClr val="FFC000"/>
              </a:solidFill>
            </a:endParaRPr>
          </a:p>
          <a:p>
            <a:r>
              <a:rPr lang="ru-RU" b="1" u="sng" dirty="0" err="1">
                <a:solidFill>
                  <a:srgbClr val="FFC000"/>
                </a:solidFill>
              </a:rPr>
              <a:t>plantarium.ru</a:t>
            </a:r>
            <a:endParaRPr lang="ru-RU" b="1" u="sng" dirty="0">
              <a:solidFill>
                <a:srgbClr val="FFC000"/>
              </a:solidFill>
            </a:endParaRPr>
          </a:p>
          <a:p>
            <a:r>
              <a:rPr lang="ru-RU" b="1" u="sng" dirty="0">
                <a:solidFill>
                  <a:srgbClr val="FFC000"/>
                </a:solidFill>
              </a:rPr>
              <a:t>lyceum8.ru</a:t>
            </a:r>
          </a:p>
          <a:p>
            <a:r>
              <a:rPr lang="ru-RU" b="1" u="sng" dirty="0" err="1">
                <a:solidFill>
                  <a:srgbClr val="FFC000"/>
                </a:solidFill>
              </a:rPr>
              <a:t>red-book.narod.ru</a:t>
            </a:r>
            <a:endParaRPr lang="ru-RU" b="1" u="sng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кцент 5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249</Words>
  <Application>Microsoft Office PowerPoint</Application>
  <PresentationFormat>Экран (4:3)</PresentationFormat>
  <Paragraphs>84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Красная книга Волгоградской области — официальный документ, содержащий информацию о распространении, состоянии и мерах охраны редких и находящихся под угрозой исчезновения видов животных, растений и других организмов, обитающих на территории области, а также нормативные правовые акты, определяющие порядок использования и охраны объектов животного и растительного мира, составляющих предмет действия Красной книги</vt:lpstr>
      <vt:lpstr>Презентация PowerPoint</vt:lpstr>
      <vt:lpstr>Презентация PowerPoint</vt:lpstr>
      <vt:lpstr>Махаон  обыкновенный</vt:lpstr>
      <vt:lpstr>Павлиноглазка малая</vt:lpstr>
      <vt:lpstr>Поликсена </vt:lpstr>
      <vt:lpstr>Бронзовка</vt:lpstr>
      <vt:lpstr>Бражник</vt:lpstr>
      <vt:lpstr>Жужелица</vt:lpstr>
      <vt:lpstr>Степной орёл</vt:lpstr>
      <vt:lpstr>Филин</vt:lpstr>
      <vt:lpstr>Белый аист</vt:lpstr>
      <vt:lpstr>  Средний дятел</vt:lpstr>
      <vt:lpstr>Беркут</vt:lpstr>
      <vt:lpstr>Малый лебедь</vt:lpstr>
      <vt:lpstr>Серый журавль</vt:lpstr>
      <vt:lpstr>Малая крачка</vt:lpstr>
      <vt:lpstr>Презентация PowerPoint</vt:lpstr>
      <vt:lpstr>Мохноногий тушканчик</vt:lpstr>
      <vt:lpstr>Перевязка</vt:lpstr>
      <vt:lpstr>Белорыбица</vt:lpstr>
      <vt:lpstr> Белуга</vt:lpstr>
      <vt:lpstr>Пиявка</vt:lpstr>
      <vt:lpstr>Гадюка</vt:lpstr>
      <vt:lpstr>ра</vt:lpstr>
      <vt:lpstr>Презентация PowerPoint</vt:lpstr>
      <vt:lpstr>Брандушка разноцветная</vt:lpstr>
      <vt:lpstr> Касатик  (Ирис) карликовый</vt:lpstr>
      <vt:lpstr>Тюльпан  Геснера</vt:lpstr>
      <vt:lpstr>Презентация PowerPoint</vt:lpstr>
      <vt:lpstr>Можжевельник казацкий</vt:lpstr>
      <vt:lpstr> Иссоп меловой</vt:lpstr>
      <vt:lpstr> Ковыль опушённолистный </vt:lpstr>
      <vt:lpstr>Катран татарский</vt:lpstr>
      <vt:lpstr>Прострел луговой </vt:lpstr>
      <vt:lpstr>Рябчик русский</vt:lpstr>
      <vt:lpstr>Шпажник  тонкий (Гладиолус)</vt:lpstr>
      <vt:lpstr>Сохраним родную природу!</vt:lpstr>
      <vt:lpstr>Использованные материалы: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Неизвестный пользователь</cp:lastModifiedBy>
  <cp:revision>72</cp:revision>
  <dcterms:created xsi:type="dcterms:W3CDTF">2011-06-30T12:36:41Z</dcterms:created>
  <dcterms:modified xsi:type="dcterms:W3CDTF">2020-05-21T04:25:18Z</dcterms:modified>
</cp:coreProperties>
</file>